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0" r:id="rId5"/>
    <p:sldId id="267" r:id="rId6"/>
    <p:sldId id="268" r:id="rId7"/>
    <p:sldId id="261" r:id="rId8"/>
    <p:sldId id="269" r:id="rId9"/>
    <p:sldId id="262" r:id="rId10"/>
    <p:sldId id="263" r:id="rId11"/>
    <p:sldId id="270" r:id="rId12"/>
    <p:sldId id="271" r:id="rId13"/>
    <p:sldId id="272" r:id="rId14"/>
    <p:sldId id="264" r:id="rId15"/>
    <p:sldId id="273" r:id="rId16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17A9A3-AB47-4F46-932F-BAA7E96D7339}" v="3" dt="2022-06-02T11:49:19.1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FA6E48-40FC-84C0-A11D-E94FA696D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7694A39-18A5-0206-B0D0-94ED81F64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C32A51E-FACD-6A8D-5D22-2E5339255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90165-B066-4276-B9E9-47EB89CCF227}" type="datetimeFigureOut">
              <a:rPr lang="pl-PL" smtClean="0"/>
              <a:t>11.06.2025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8159237-7787-4D59-499A-05A05BA0D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A84A905-A7FB-FD0E-3ECF-8A53FE03E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EB34E-5E61-4D42-B686-E1200EF5552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90802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E26286A-3905-2935-77BF-C727591CF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978DAB6E-287F-E8F2-70CB-BABECD66F0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AEED155-FDBA-F39A-61F4-81EF94D99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90165-B066-4276-B9E9-47EB89CCF227}" type="datetimeFigureOut">
              <a:rPr lang="pl-PL" smtClean="0"/>
              <a:t>11.06.2025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0C640DF-202A-557B-30BC-FC9F377DA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D116087-FFC7-3531-A9CF-BA7FE880B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EB34E-5E61-4D42-B686-E1200EF5552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77308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4E69CD74-C65C-B533-85BE-B94053EFB8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70C449A8-71DE-AA32-C3E1-62D1AE398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AF12513-A57D-E948-5656-2FCDD872B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90165-B066-4276-B9E9-47EB89CCF227}" type="datetimeFigureOut">
              <a:rPr lang="pl-PL" smtClean="0"/>
              <a:t>11.06.2025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3E8F31A4-D512-A990-5C3A-ABA860D5E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4598B08-B126-A7F9-BA00-0FC6823DC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EB34E-5E61-4D42-B686-E1200EF5552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02987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6782BD0-77C7-02ED-C45B-E94B9CD96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3AB3EDC-03DE-33CE-A865-C228D8814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A1C9EB8-2843-AA1A-9CAB-6D95896BB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90165-B066-4276-B9E9-47EB89CCF227}" type="datetimeFigureOut">
              <a:rPr lang="pl-PL" smtClean="0"/>
              <a:t>11.06.2025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B907E79-4C8A-E0E7-C0DB-0524C8BA2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DFCDBC1-C22F-D606-B9BD-B594EAEC5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EB34E-5E61-4D42-B686-E1200EF5552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53279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656E25A-7166-650E-E7BF-DF26F321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AA378AF-A25C-DC71-838C-CCEBCFF52A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DCDFC44-FC65-8FF9-DB9D-354AFCD24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90165-B066-4276-B9E9-47EB89CCF227}" type="datetimeFigureOut">
              <a:rPr lang="pl-PL" smtClean="0"/>
              <a:t>11.06.2025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080001C-0341-7434-5AE6-8914B8D55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6828ECC-2C0B-5AE3-6369-EAD308B9F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EB34E-5E61-4D42-B686-E1200EF5552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02070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9BB3668-9B4E-1057-CFA7-6CB4E480C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5F59103-3FC2-E631-57A8-013AF3E4F3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8E3ABD68-B8BB-6C04-D444-3D91D3030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48976FD4-0C1C-995D-A214-DDEAA2D19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90165-B066-4276-B9E9-47EB89CCF227}" type="datetimeFigureOut">
              <a:rPr lang="pl-PL" smtClean="0"/>
              <a:t>11.06.2025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2D2393C9-E6C3-CC58-3DB1-3AE2A20E2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2183EC20-C4EF-C36A-ACAC-E0408899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EB34E-5E61-4D42-B686-E1200EF5552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0969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0906A9E-07CD-C980-BEE1-FFB887854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9E467C50-FAEE-F198-633C-90C5599C13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10A026A1-898D-AD79-088A-6AE7E70E88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26AE5185-62EA-F0FE-024E-8E292E5BE4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52DD1DE3-0C75-2427-8E6D-BA2CB6C333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3C973332-50A8-1DDE-9597-1F6AC4A34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90165-B066-4276-B9E9-47EB89CCF227}" type="datetimeFigureOut">
              <a:rPr lang="pl-PL" smtClean="0"/>
              <a:t>11.06.2025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5AD81BE1-DE10-712A-389E-CEDDF27E7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D8024826-8C57-0380-BFD9-3C89383E3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EB34E-5E61-4D42-B686-E1200EF5552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38111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A6C218E-5D85-17F9-9717-2E1EC492C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CAF81AF6-FEBB-1B68-BAA7-D4151BECA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90165-B066-4276-B9E9-47EB89CCF227}" type="datetimeFigureOut">
              <a:rPr lang="pl-PL" smtClean="0"/>
              <a:t>11.06.2025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553BC1EE-FE81-D030-BB0E-7BD275A27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C16F8AFE-68F4-C6B1-6C04-F59ED683E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EB34E-5E61-4D42-B686-E1200EF5552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62345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CDB08454-C154-19E6-DBEC-75482C707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90165-B066-4276-B9E9-47EB89CCF227}" type="datetimeFigureOut">
              <a:rPr lang="pl-PL" smtClean="0"/>
              <a:t>11.06.2025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E9CA0053-8287-CF29-3122-664233518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9A2E964D-A783-4F64-3B27-FE95481EB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EB34E-5E61-4D42-B686-E1200EF5552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62421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D0339AD-56F9-1947-2765-78C390D54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C8FFD1C-E152-5F0C-A99F-FBA5AAC28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1B20AC39-8642-D19C-4D94-778BCE629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93EDF093-F00C-ACD5-C504-A185A9DB0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90165-B066-4276-B9E9-47EB89CCF227}" type="datetimeFigureOut">
              <a:rPr lang="pl-PL" smtClean="0"/>
              <a:t>11.06.2025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7097ECA9-B465-1996-5B4C-1CFF0ED09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5D4E2296-0F42-2683-974E-08D42839B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EB34E-5E61-4D42-B686-E1200EF5552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94521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BE8B31-322D-00AB-8B70-26AB0B935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2A63E8DA-87DE-281A-7A5C-DB644145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2EFC72E2-87BF-00D4-2D19-E17DB6CEE2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63B0F89B-516D-5C9C-E808-2B07A803A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90165-B066-4276-B9E9-47EB89CCF227}" type="datetimeFigureOut">
              <a:rPr lang="pl-PL" smtClean="0"/>
              <a:t>11.06.2025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7F65F8B-ED78-B723-8423-8B5A2341B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4D66A877-C989-549C-DBCB-E2AA7F651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EB34E-5E61-4D42-B686-E1200EF5552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2842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C2C77107-A9B3-A6FF-E57A-A948F2D02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ACD4BDF-86EA-3499-12CA-06A48AA47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F7BBB1F-53D4-BE14-548C-F2E22601EB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90165-B066-4276-B9E9-47EB89CCF227}" type="datetimeFigureOut">
              <a:rPr lang="pl-PL" smtClean="0"/>
              <a:t>11.06.2025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F9EBFF8-5164-745E-F049-98ADBC8789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3AA356A-4C2F-B883-88C5-C18D390E6F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1EB34E-5E61-4D42-B686-E1200EF5552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31997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A9E282-2CD4-3FA1-0B13-D619B5A6E9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0293"/>
            <a:ext cx="9144000" cy="2387600"/>
          </a:xfrm>
        </p:spPr>
        <p:txBody>
          <a:bodyPr/>
          <a:lstStyle/>
          <a:p>
            <a:r>
              <a:rPr lang="en-US" dirty="0"/>
              <a:t>T</a:t>
            </a:r>
            <a:r>
              <a:rPr lang="pl-PL" dirty="0" err="1"/>
              <a:t>atrzański</a:t>
            </a:r>
            <a:r>
              <a:rPr lang="pl-PL" dirty="0"/>
              <a:t> park narodowy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5EEC274-B701-4099-9AB8-9BE2335583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Viktor Pynylo, 21626, ITZ06IS</a:t>
            </a:r>
            <a:endParaRPr lang="pl-PL" dirty="0"/>
          </a:p>
        </p:txBody>
      </p:sp>
      <p:pic>
        <p:nvPicPr>
          <p:cNvPr id="7" name="Grafika 6">
            <a:extLst>
              <a:ext uri="{FF2B5EF4-FFF2-40B4-BE49-F238E27FC236}">
                <a16:creationId xmlns:a16="http://schemas.microsoft.com/office/drawing/2014/main" id="{B8F99CCC-EAC9-8821-D4D3-64C0644C6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0831" y="394448"/>
            <a:ext cx="2147607" cy="214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563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4C4219-006B-0C45-64A0-F55E80724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471"/>
            <a:ext cx="10515600" cy="1325563"/>
          </a:xfrm>
        </p:spPr>
        <p:txBody>
          <a:bodyPr/>
          <a:lstStyle/>
          <a:p>
            <a:r>
              <a:rPr lang="pl-PL" dirty="0" err="1"/>
              <a:t>Wizualizac</a:t>
            </a:r>
            <a:r>
              <a:rPr lang="en-US" dirty="0"/>
              <a:t>ja 1</a:t>
            </a:r>
            <a:endParaRPr lang="pl-PL" dirty="0"/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C3B5E11E-F2C8-9E28-5F5E-F0CDDDB887B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69191"/>
            <a:ext cx="5181600" cy="3664205"/>
          </a:xfrm>
          <a:ln>
            <a:solidFill>
              <a:schemeClr val="tx1"/>
            </a:solidFill>
          </a:ln>
        </p:spPr>
      </p:pic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F3D88E80-9F42-51E5-4CDB-2692B42AC0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6670" y="2169191"/>
            <a:ext cx="5181600" cy="4351338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400" dirty="0"/>
              <a:t>Wizualizacja przedstawiająca </a:t>
            </a:r>
            <a:r>
              <a:rPr lang="en-US" sz="2400" dirty="0" err="1"/>
              <a:t>przestrzeń</a:t>
            </a:r>
            <a:r>
              <a:rPr lang="pl-PL" sz="2400" dirty="0"/>
              <a:t> Tatr polskich wraz ze słowackimi</a:t>
            </a:r>
          </a:p>
        </p:txBody>
      </p:sp>
    </p:spTree>
    <p:extLst>
      <p:ext uri="{BB962C8B-B14F-4D97-AF65-F5344CB8AC3E}">
        <p14:creationId xmlns:p14="http://schemas.microsoft.com/office/powerpoint/2010/main" val="1164691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866BD-7A2C-8B3D-C6B7-B9F6E19F2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3757C3-B15A-F5E3-3C24-3E6EA29A9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Wizualizacj</a:t>
            </a:r>
            <a:r>
              <a:rPr lang="en-US" dirty="0"/>
              <a:t>a 2</a:t>
            </a:r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6781D394-7A1F-57CA-C705-EA57F0262A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141537"/>
            <a:ext cx="5181600" cy="4351338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Obraz</a:t>
            </a:r>
            <a:r>
              <a:rPr lang="en-US" sz="2400" dirty="0"/>
              <a:t> </a:t>
            </a:r>
            <a:r>
              <a:rPr lang="en-US" sz="2400" dirty="0" err="1"/>
              <a:t>ogolny</a:t>
            </a:r>
            <a:r>
              <a:rPr lang="en-US" sz="2400" dirty="0"/>
              <a:t> </a:t>
            </a:r>
            <a:r>
              <a:rPr lang="en-US" sz="2400" dirty="0" err="1"/>
              <a:t>calego</a:t>
            </a:r>
            <a:r>
              <a:rPr lang="en-US" sz="2400" dirty="0"/>
              <a:t> </a:t>
            </a:r>
            <a:r>
              <a:rPr lang="en-US" sz="2400" dirty="0" err="1"/>
              <a:t>projektu</a:t>
            </a:r>
            <a:r>
              <a:rPr lang="en-US" sz="2400" dirty="0"/>
              <a:t> </a:t>
            </a:r>
            <a:r>
              <a:rPr lang="en-US" sz="2400" dirty="0" err="1"/>
              <a:t>zawierajacy</a:t>
            </a:r>
            <a:r>
              <a:rPr lang="en-US" sz="2400" dirty="0"/>
              <a:t>: </a:t>
            </a:r>
            <a:r>
              <a:rPr lang="en-US" sz="2400" dirty="0" err="1"/>
              <a:t>Tatry</a:t>
            </a:r>
            <a:r>
              <a:rPr lang="en-US" sz="2400" dirty="0"/>
              <a:t> Polskie </a:t>
            </a:r>
            <a:r>
              <a:rPr lang="en-US" sz="2400" dirty="0" err="1"/>
              <a:t>oraz</a:t>
            </a:r>
            <a:r>
              <a:rPr lang="en-US" sz="2400" dirty="0"/>
              <a:t> </a:t>
            </a:r>
            <a:r>
              <a:rPr lang="en-US" sz="2400" dirty="0" err="1"/>
              <a:t>Slowackie</a:t>
            </a:r>
            <a:r>
              <a:rPr lang="en-US" sz="2400" dirty="0"/>
              <a:t>, </a:t>
            </a:r>
            <a:r>
              <a:rPr lang="en-US" sz="2400" dirty="0" err="1"/>
              <a:t>Szczyty</a:t>
            </a:r>
            <a:r>
              <a:rPr lang="en-US" sz="2400" dirty="0"/>
              <a:t>, </a:t>
            </a:r>
            <a:r>
              <a:rPr lang="en-US" sz="2400" dirty="0" err="1"/>
              <a:t>Szlaki</a:t>
            </a:r>
            <a:r>
              <a:rPr lang="en-US" sz="2400" dirty="0"/>
              <a:t> </a:t>
            </a:r>
            <a:r>
              <a:rPr lang="en-US" sz="2400" dirty="0" err="1"/>
              <a:t>oraz</a:t>
            </a:r>
            <a:r>
              <a:rPr lang="en-US" sz="2400" dirty="0"/>
              <a:t> </a:t>
            </a:r>
            <a:r>
              <a:rPr lang="en-US" sz="2400" dirty="0" err="1"/>
              <a:t>jaskinii</a:t>
            </a:r>
            <a:endParaRPr lang="pl-PL" sz="2400" dirty="0"/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CBE83713-DB7D-52C7-5805-025BE73B51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69191"/>
            <a:ext cx="5181600" cy="3664205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58879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54EE5-6AA0-E8DC-DC45-FEAD33B30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00E8CC3-079B-8F45-DE9A-EA1B42854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Wizualizacj</a:t>
            </a:r>
            <a:r>
              <a:rPr lang="en-US" dirty="0"/>
              <a:t>a 3</a:t>
            </a:r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6B1B90BD-8C0B-B76B-87A0-5A81090E86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169191"/>
            <a:ext cx="5181600" cy="4351338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Wizualizacja</a:t>
            </a:r>
            <a:r>
              <a:rPr lang="en-US" sz="2400" dirty="0"/>
              <a:t> </a:t>
            </a:r>
            <a:r>
              <a:rPr lang="en-US" sz="2400" dirty="0" err="1"/>
              <a:t>reprezentujaca</a:t>
            </a:r>
            <a:r>
              <a:rPr lang="en-US" sz="2400" dirty="0"/>
              <a:t> </a:t>
            </a:r>
            <a:r>
              <a:rPr lang="en-US" sz="2400" dirty="0" err="1"/>
              <a:t>szlaki</a:t>
            </a:r>
            <a:r>
              <a:rPr lang="en-US" sz="2400" dirty="0"/>
              <a:t> pod </a:t>
            </a:r>
            <a:r>
              <a:rPr lang="en-US" sz="2400" dirty="0" err="1"/>
              <a:t>wzgledem</a:t>
            </a:r>
            <a:r>
              <a:rPr lang="en-US" sz="2400" dirty="0"/>
              <a:t> </a:t>
            </a:r>
            <a:r>
              <a:rPr lang="en-US" sz="2400" dirty="0" err="1"/>
              <a:t>trudnosci</a:t>
            </a:r>
            <a:r>
              <a:rPr lang="en-US" sz="2400" dirty="0"/>
              <a:t> od </a:t>
            </a:r>
            <a:r>
              <a:rPr lang="en-US" sz="2400" dirty="0" err="1"/>
              <a:t>latwego</a:t>
            </a:r>
            <a:r>
              <a:rPr lang="en-US" sz="2400" dirty="0"/>
              <a:t> C do </a:t>
            </a:r>
            <a:r>
              <a:rPr lang="en-US" sz="2400" dirty="0" err="1"/>
              <a:t>trudnego</a:t>
            </a:r>
            <a:r>
              <a:rPr lang="en-US" sz="2400" dirty="0"/>
              <a:t> A</a:t>
            </a:r>
            <a:endParaRPr lang="pl-PL" sz="2400" dirty="0"/>
          </a:p>
        </p:txBody>
      </p:sp>
      <p:pic>
        <p:nvPicPr>
          <p:cNvPr id="8" name="Symbol zastępczy zawartości 7" descr="Obraz zawierający mapa, tekst, zrzut ekranu, diagram&#10;&#10;Zawartość wygenerowana przez AI może być niepoprawna.">
            <a:extLst>
              <a:ext uri="{FF2B5EF4-FFF2-40B4-BE49-F238E27FC236}">
                <a16:creationId xmlns:a16="http://schemas.microsoft.com/office/drawing/2014/main" id="{8EEE2425-D363-4A0D-5B71-28D1B709DD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69191"/>
            <a:ext cx="5181600" cy="3664205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01584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65D39-61FF-2D63-6472-64D7AA6A8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4C22242-BDFE-B2C6-63A5-E7E0D05F4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Wizualizacj</a:t>
            </a:r>
            <a:r>
              <a:rPr lang="en-US" dirty="0"/>
              <a:t>a 4</a:t>
            </a:r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94F425E0-FB29-0826-9E67-EB14ECDB97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41537"/>
            <a:ext cx="5181600" cy="4351338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pl-PL" dirty="0"/>
              <a:t>Unikalne obiekty:</a:t>
            </a:r>
          </a:p>
          <a:p>
            <a:pPr marL="0" indent="0">
              <a:buNone/>
            </a:pPr>
            <a:r>
              <a:rPr lang="pl-PL" dirty="0"/>
              <a:t>Wielki </a:t>
            </a:r>
            <a:r>
              <a:rPr lang="pl-PL" dirty="0" err="1"/>
              <a:t>Gewont</a:t>
            </a:r>
            <a:r>
              <a:rPr lang="pl-PL" dirty="0"/>
              <a:t> – 6 szlaków</a:t>
            </a:r>
          </a:p>
          <a:p>
            <a:pPr marL="0" indent="0">
              <a:buNone/>
            </a:pPr>
            <a:r>
              <a:rPr lang="pl-PL" dirty="0" err="1"/>
              <a:t>Cemniak</a:t>
            </a:r>
            <a:r>
              <a:rPr lang="pl-PL" dirty="0"/>
              <a:t> – 4 szlaki</a:t>
            </a:r>
          </a:p>
          <a:p>
            <a:pPr marL="0" indent="0">
              <a:buNone/>
            </a:pPr>
            <a:r>
              <a:rPr lang="pl-PL" dirty="0"/>
              <a:t>Kasprowy Wierch – 4 szlaki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Rysy – najwyższy szczyt polskich Tatr</a:t>
            </a:r>
          </a:p>
        </p:txBody>
      </p:sp>
      <p:pic>
        <p:nvPicPr>
          <p:cNvPr id="8" name="Symbol zastępczy zawartości 7" descr="Obraz zawierający tekst, mapa, atlas, zrzut ekranu&#10;&#10;Zawartość wygenerowana przez AI może być niepoprawna.">
            <a:extLst>
              <a:ext uri="{FF2B5EF4-FFF2-40B4-BE49-F238E27FC236}">
                <a16:creationId xmlns:a16="http://schemas.microsoft.com/office/drawing/2014/main" id="{9C91EC30-B63B-A4FF-B4E4-ECC926EE92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69191"/>
            <a:ext cx="5181600" cy="3664205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8515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2B34BB4-F81A-FE6F-FB1F-24D3D23FB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Możliwości rozwoju systemu</a:t>
            </a: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91BD14D3-FFCC-ABA8-3A51-F8550D158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Integracja z danymi pogodowymi i ostrzeżeniami TOPR – umożliwienie użytkownikom bieżącego śledzenia warunków pogodowych na szlakach oraz otrzymywania automatycznych powiadomień o zagrożeniach (np. lawiny, zamknięte odcinki szlaków).</a:t>
            </a:r>
            <a:endParaRPr lang="en-US" dirty="0"/>
          </a:p>
          <a:p>
            <a:r>
              <a:rPr lang="pl-PL" dirty="0"/>
              <a:t>Wersja mobilna z funkcją lokalizacji GPS – rozwój aplikacji mobilnej, która pozwoli użytkownikom nawigować po szlakach w czasie rzecz</a:t>
            </a:r>
          </a:p>
        </p:txBody>
      </p:sp>
    </p:spTree>
    <p:extLst>
      <p:ext uri="{BB962C8B-B14F-4D97-AF65-F5344CB8AC3E}">
        <p14:creationId xmlns:p14="http://schemas.microsoft.com/office/powerpoint/2010/main" val="3408707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5B7CA-2F4A-7318-D32B-F7C84F9B8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5F312BC-E0D6-DA3A-62D5-093CF8D06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83" y="2766218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Dziękuję</a:t>
            </a:r>
            <a:r>
              <a:rPr lang="en-US" dirty="0"/>
              <a:t> </a:t>
            </a:r>
            <a:r>
              <a:rPr lang="en-US" dirty="0" err="1"/>
              <a:t>bardzo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89864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6FD08A5-34CF-FB20-6738-6B624F347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Projekt - </a:t>
            </a:r>
            <a:r>
              <a:rPr lang="en-US" dirty="0"/>
              <a:t>T</a:t>
            </a:r>
            <a:r>
              <a:rPr lang="pl-PL" dirty="0" err="1"/>
              <a:t>atrzański</a:t>
            </a:r>
            <a:r>
              <a:rPr lang="pl-PL" dirty="0"/>
              <a:t> park narodowy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28921DA-8B7B-6160-2593-F728DB574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sz="2000" dirty="0"/>
              <a:t>System umożliwia wyszukiwanie szlaków turystycznych oraz szczytów znajdujących się na terenie Tatrzańskiego Parku Narodowego. </a:t>
            </a:r>
            <a:endParaRPr lang="en-US" sz="2000" dirty="0"/>
          </a:p>
          <a:p>
            <a:pPr marL="0" indent="0">
              <a:buNone/>
            </a:pPr>
            <a:r>
              <a:rPr lang="pl-PL" sz="2000" dirty="0"/>
              <a:t>Składa się z dwóch głównych </a:t>
            </a:r>
            <a:r>
              <a:rPr lang="pl-PL" sz="2000" dirty="0" err="1"/>
              <a:t>części:Bazy</a:t>
            </a:r>
            <a:r>
              <a:rPr lang="pl-PL" sz="2000" dirty="0"/>
              <a:t> danych szlaków</a:t>
            </a:r>
            <a:r>
              <a:rPr lang="en-US" sz="2000" dirty="0"/>
              <a:t>,</a:t>
            </a:r>
            <a:r>
              <a:rPr lang="pl-PL" sz="2000" dirty="0"/>
              <a:t> szczytów</a:t>
            </a:r>
            <a:r>
              <a:rPr lang="en-US" sz="2000" dirty="0"/>
              <a:t> </a:t>
            </a:r>
            <a:r>
              <a:rPr lang="en-US" sz="2000" dirty="0" err="1"/>
              <a:t>oraz</a:t>
            </a:r>
            <a:r>
              <a:rPr lang="en-US" sz="2000" dirty="0"/>
              <a:t> </a:t>
            </a:r>
            <a:r>
              <a:rPr lang="en-US" sz="2000" dirty="0" err="1"/>
              <a:t>jaskinii</a:t>
            </a:r>
            <a:r>
              <a:rPr lang="pl-PL" sz="2000" dirty="0"/>
              <a:t>, zawierającej informacje o trasach oraz opisanych punktach topograficznych szczyt</a:t>
            </a:r>
            <a:r>
              <a:rPr lang="en-US" sz="2000" dirty="0"/>
              <a:t>u</a:t>
            </a:r>
            <a:r>
              <a:rPr lang="pl-PL" sz="2000" dirty="0"/>
              <a:t>. </a:t>
            </a:r>
            <a:endParaRPr lang="en-US" sz="2000" dirty="0"/>
          </a:p>
          <a:p>
            <a:pPr marL="0" indent="0">
              <a:buNone/>
            </a:pPr>
            <a:r>
              <a:rPr lang="pl-PL" sz="2000" dirty="0"/>
              <a:t>Dodatkowo system uwzględnia informacje pomocne dla turystów, takie jak przewidywany czas przejścia czy poziom zaawansowania wymagany do pokonania danej trasy.</a:t>
            </a:r>
            <a:endParaRPr lang="en-US" sz="2000" dirty="0"/>
          </a:p>
          <a:p>
            <a:pPr marL="0" indent="0">
              <a:buNone/>
            </a:pPr>
            <a:r>
              <a:rPr lang="pl-PL" sz="2000" dirty="0"/>
              <a:t>Systemu Informacji Przestrzennej, który pozwala na wizualizację danych przestrzennych w formie mapy. Użytkownik może zobaczyć szlaki w terenie, przeglądać dane przestrzenne związane z ukształtowaniem terenu, a także odczytać dane statystyczne dotyczące </a:t>
            </a:r>
            <a:r>
              <a:rPr lang="en-US" sz="2000" dirty="0" err="1"/>
              <a:t>szlakow</a:t>
            </a:r>
            <a:r>
              <a:rPr lang="en-US" sz="2000" dirty="0"/>
              <a:t>, </a:t>
            </a:r>
            <a:r>
              <a:rPr lang="en-US" sz="2000" dirty="0" err="1"/>
              <a:t>szczytow</a:t>
            </a:r>
            <a:r>
              <a:rPr lang="en-US" sz="2000" dirty="0"/>
              <a:t> </a:t>
            </a:r>
            <a:r>
              <a:rPr lang="en-US" sz="2000" dirty="0" err="1"/>
              <a:t>oraz</a:t>
            </a:r>
            <a:r>
              <a:rPr lang="en-US" sz="2000" dirty="0"/>
              <a:t> </a:t>
            </a:r>
            <a:r>
              <a:rPr lang="en-US" sz="2000" dirty="0" err="1"/>
              <a:t>jaskinii</a:t>
            </a:r>
            <a:r>
              <a:rPr lang="pl-PL" sz="2000" dirty="0"/>
              <a:t>. </a:t>
            </a:r>
            <a:endParaRPr lang="en-US" sz="2000" dirty="0"/>
          </a:p>
          <a:p>
            <a:pPr marL="0" indent="0">
              <a:buNone/>
            </a:pPr>
            <a:r>
              <a:rPr lang="pl-PL" sz="2000" dirty="0"/>
              <a:t>Dane zawierają geometrię szlaków i obiektów (kształt i położenie w przestrzeni) oraz dodatkowe informacje </a:t>
            </a:r>
            <a:r>
              <a:rPr lang="pl-PL" sz="2000" dirty="0" err="1"/>
              <a:t>opisowe.System</a:t>
            </a:r>
            <a:r>
              <a:rPr lang="pl-PL" sz="2000" dirty="0"/>
              <a:t> wspomaga użytkowników w orientacji w terenie i planowaniu wędrówek, oferując interaktywny podgląd tras o różnym stopniu trudności i dostosowany do potrzeb turystyki pieszej.</a:t>
            </a:r>
          </a:p>
        </p:txBody>
      </p:sp>
    </p:spTree>
    <p:extLst>
      <p:ext uri="{BB962C8B-B14F-4D97-AF65-F5344CB8AC3E}">
        <p14:creationId xmlns:p14="http://schemas.microsoft.com/office/powerpoint/2010/main" val="3373248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6277D3B-2650-1EF9-3AC7-1ECD8C576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Diagram Encji – krótkie omówienie encji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B28D430E-F21C-58FE-7A70-F93F9BE383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96118" y="1610472"/>
            <a:ext cx="6674224" cy="4351338"/>
          </a:xfrm>
        </p:spPr>
        <p:txBody>
          <a:bodyPr>
            <a:noAutofit/>
          </a:bodyPr>
          <a:lstStyle/>
          <a:p>
            <a:pPr fontAlgn="base"/>
            <a:r>
              <a:rPr lang="en-US" sz="1700" dirty="0"/>
              <a:t>C</a:t>
            </a:r>
            <a:r>
              <a:rPr lang="pl-PL" sz="1700" dirty="0" err="1"/>
              <a:t>aves</a:t>
            </a:r>
            <a:endParaRPr lang="pl-PL" sz="1700" dirty="0"/>
          </a:p>
          <a:p>
            <a:pPr marL="0" indent="0" fontAlgn="base">
              <a:buNone/>
            </a:pPr>
            <a:r>
              <a:rPr lang="pl-PL" sz="1700" dirty="0"/>
              <a:t>Zawiera informacje o jaskiniach: </a:t>
            </a:r>
            <a:r>
              <a:rPr lang="pl-PL" sz="1700" dirty="0" err="1"/>
              <a:t>caves_id</a:t>
            </a:r>
            <a:r>
              <a:rPr lang="pl-PL" sz="1700" dirty="0"/>
              <a:t> — klucz główny, WKT — reprezentacja geometrii w formacie WKT. </a:t>
            </a:r>
            <a:r>
              <a:rPr lang="pl-PL" sz="1700" dirty="0" err="1"/>
              <a:t>name</a:t>
            </a:r>
            <a:r>
              <a:rPr lang="pl-PL" sz="1700" dirty="0"/>
              <a:t> — nazwa jaskini. </a:t>
            </a:r>
            <a:endParaRPr lang="en-US" sz="1700" dirty="0"/>
          </a:p>
          <a:p>
            <a:pPr fontAlgn="base"/>
            <a:r>
              <a:rPr lang="en-US" sz="1700" dirty="0"/>
              <a:t>P</a:t>
            </a:r>
            <a:r>
              <a:rPr lang="pl-PL" sz="1700" dirty="0" err="1"/>
              <a:t>ath</a:t>
            </a:r>
            <a:endParaRPr lang="pl-PL" sz="1700" dirty="0"/>
          </a:p>
          <a:p>
            <a:pPr marL="0" indent="0" fontAlgn="base">
              <a:buNone/>
            </a:pPr>
            <a:r>
              <a:rPr lang="pl-PL" sz="1700" dirty="0"/>
              <a:t>Zawiera informacje o szlakach: </a:t>
            </a:r>
            <a:r>
              <a:rPr lang="pl-PL" sz="1700" dirty="0" err="1"/>
              <a:t>path_id</a:t>
            </a:r>
            <a:r>
              <a:rPr lang="pl-PL" sz="1700" dirty="0"/>
              <a:t> — klucz główny, unikalny identyfikator szlaku. WKT — reprezentacja geometrii szlaku. </a:t>
            </a:r>
            <a:r>
              <a:rPr lang="pl-PL" sz="1700" dirty="0" err="1"/>
              <a:t>lvl</a:t>
            </a:r>
            <a:r>
              <a:rPr lang="pl-PL" sz="1700" dirty="0"/>
              <a:t> — poziom trudności szlaku. </a:t>
            </a:r>
            <a:endParaRPr lang="en-US" sz="1700" dirty="0"/>
          </a:p>
          <a:p>
            <a:pPr fontAlgn="base"/>
            <a:r>
              <a:rPr lang="en-US" sz="1700" dirty="0"/>
              <a:t>P</a:t>
            </a:r>
            <a:r>
              <a:rPr lang="pl-PL" sz="1700" dirty="0" err="1"/>
              <a:t>eaks</a:t>
            </a:r>
            <a:endParaRPr lang="pl-PL" sz="1700" dirty="0"/>
          </a:p>
          <a:p>
            <a:pPr marL="0" indent="0" fontAlgn="base">
              <a:buNone/>
            </a:pPr>
            <a:r>
              <a:rPr lang="pl-PL" sz="1700" dirty="0"/>
              <a:t>Zawiera informacje o szczytach górskich: </a:t>
            </a:r>
            <a:r>
              <a:rPr lang="pl-PL" sz="1700" dirty="0" err="1"/>
              <a:t>peaks_id</a:t>
            </a:r>
            <a:r>
              <a:rPr lang="pl-PL" sz="1700" dirty="0"/>
              <a:t> — klucz główny. WKT — reprezentacja geometrii punktu. </a:t>
            </a:r>
            <a:r>
              <a:rPr lang="pl-PL" sz="1700" dirty="0" err="1"/>
              <a:t>name:pl</a:t>
            </a:r>
            <a:r>
              <a:rPr lang="pl-PL" sz="1700" dirty="0"/>
              <a:t> — nazwa szczytu w języku polskim. </a:t>
            </a:r>
            <a:r>
              <a:rPr lang="pl-PL" sz="1700" dirty="0" err="1"/>
              <a:t>ele</a:t>
            </a:r>
            <a:r>
              <a:rPr lang="pl-PL" sz="1700" dirty="0"/>
              <a:t> — wysokość szczytu n.p.m. </a:t>
            </a:r>
            <a:endParaRPr lang="en-US" sz="1700" dirty="0"/>
          </a:p>
          <a:p>
            <a:pPr fontAlgn="base"/>
            <a:r>
              <a:rPr lang="en-US" sz="1700" dirty="0"/>
              <a:t>P</a:t>
            </a:r>
            <a:r>
              <a:rPr lang="pl-PL" sz="1700" dirty="0" err="1"/>
              <a:t>oints_of_lines</a:t>
            </a:r>
            <a:r>
              <a:rPr lang="pl-PL" sz="1700" dirty="0"/>
              <a:t>,</a:t>
            </a:r>
          </a:p>
          <a:p>
            <a:pPr marL="0" indent="0" fontAlgn="base">
              <a:buNone/>
            </a:pPr>
            <a:r>
              <a:rPr lang="pl-PL" sz="1700" dirty="0"/>
              <a:t>Tabela pomocnicza (relacja wiele-do-wielu) łącząca szlaki z punktami (szczytami):</a:t>
            </a:r>
            <a:endParaRPr lang="en-US" sz="1700" dirty="0"/>
          </a:p>
          <a:p>
            <a:pPr marL="0" indent="0" fontAlgn="base">
              <a:buNone/>
            </a:pPr>
            <a:r>
              <a:rPr lang="pl-PL" sz="1700" dirty="0"/>
              <a:t>Tabela </a:t>
            </a:r>
            <a:r>
              <a:rPr lang="pl-PL" sz="1700" dirty="0" err="1"/>
              <a:t>Points_of_lines</a:t>
            </a:r>
            <a:r>
              <a:rPr lang="pl-PL" sz="1700" dirty="0"/>
              <a:t> łączy szlaki (</a:t>
            </a:r>
            <a:r>
              <a:rPr lang="pl-PL" sz="1700" dirty="0" err="1"/>
              <a:t>path</a:t>
            </a:r>
            <a:r>
              <a:rPr lang="pl-PL" sz="1700" dirty="0"/>
              <a:t>) ze szczytami (</a:t>
            </a:r>
            <a:r>
              <a:rPr lang="pl-PL" sz="1700" dirty="0" err="1"/>
              <a:t>peaks</a:t>
            </a:r>
            <a:r>
              <a:rPr lang="pl-PL" sz="1700" dirty="0"/>
              <a:t>), wskazując, które punkty leżą na danym szlaku.</a:t>
            </a:r>
          </a:p>
        </p:txBody>
      </p:sp>
      <p:pic>
        <p:nvPicPr>
          <p:cNvPr id="12" name="Symbol zastępczy zawartości 11">
            <a:extLst>
              <a:ext uri="{FF2B5EF4-FFF2-40B4-BE49-F238E27FC236}">
                <a16:creationId xmlns:a16="http://schemas.microsoft.com/office/drawing/2014/main" id="{6244534B-5F44-8D40-0743-71557B3F88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21658" y="1690689"/>
            <a:ext cx="3800149" cy="4683498"/>
          </a:xfrm>
        </p:spPr>
      </p:pic>
    </p:spTree>
    <p:extLst>
      <p:ext uri="{BB962C8B-B14F-4D97-AF65-F5344CB8AC3E}">
        <p14:creationId xmlns:p14="http://schemas.microsoft.com/office/powerpoint/2010/main" val="4101237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D4FDEAD-82B4-5151-F98D-56E09975B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Dane przechowywane w </a:t>
            </a:r>
            <a:r>
              <a:rPr lang="en-US" dirty="0" err="1"/>
              <a:t>tabelie</a:t>
            </a:r>
            <a:r>
              <a:rPr lang="en-US" dirty="0"/>
              <a:t> Path</a:t>
            </a:r>
            <a:endParaRPr lang="pl-PL" dirty="0"/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17B420E7-9F73-40F7-82C7-DDB0DF4D54B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06239"/>
            <a:ext cx="5181600" cy="3590109"/>
          </a:xfrm>
          <a:ln>
            <a:solidFill>
              <a:schemeClr val="tx1"/>
            </a:solidFill>
          </a:ln>
        </p:spPr>
      </p:pic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5261072-1BBA-0737-AC0D-7497D9D832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41537"/>
            <a:ext cx="5181600" cy="4351338"/>
          </a:xfrm>
          <a:ln>
            <a:noFill/>
          </a:ln>
        </p:spPr>
        <p:txBody>
          <a:bodyPr/>
          <a:lstStyle/>
          <a:p>
            <a:r>
              <a:rPr lang="en-US" sz="2400" dirty="0" err="1"/>
              <a:t>Pah_id</a:t>
            </a:r>
            <a:r>
              <a:rPr lang="en-US" sz="2400" dirty="0"/>
              <a:t> - </a:t>
            </a:r>
            <a:r>
              <a:rPr lang="en-US" sz="2400" dirty="0" err="1"/>
              <a:t>Unikalny</a:t>
            </a:r>
            <a:r>
              <a:rPr lang="en-US" sz="2400" dirty="0"/>
              <a:t> </a:t>
            </a:r>
            <a:r>
              <a:rPr lang="en-US" sz="2400" dirty="0" err="1"/>
              <a:t>indeyfikator</a:t>
            </a:r>
            <a:r>
              <a:rPr lang="en-US" sz="2400" dirty="0"/>
              <a:t> </a:t>
            </a:r>
          </a:p>
          <a:p>
            <a:r>
              <a:rPr lang="en-US" sz="2400" dirty="0"/>
              <a:t>WKT - </a:t>
            </a:r>
            <a:r>
              <a:rPr lang="en-US" sz="2400" dirty="0" err="1"/>
              <a:t>punkty</a:t>
            </a:r>
            <a:r>
              <a:rPr lang="en-US" sz="2400" dirty="0"/>
              <a:t> </a:t>
            </a:r>
            <a:r>
              <a:rPr lang="en-US" sz="2400" dirty="0" err="1"/>
              <a:t>na</a:t>
            </a:r>
            <a:r>
              <a:rPr lang="en-US" sz="2400" dirty="0"/>
              <a:t> </a:t>
            </a:r>
            <a:r>
              <a:rPr lang="en-US" sz="2400" dirty="0" err="1"/>
              <a:t>mapie</a:t>
            </a:r>
            <a:r>
              <a:rPr lang="en-US" sz="2400" dirty="0"/>
              <a:t> </a:t>
            </a:r>
            <a:r>
              <a:rPr lang="en-US" sz="2400" dirty="0" err="1"/>
              <a:t>reprezentujace</a:t>
            </a:r>
            <a:r>
              <a:rPr lang="en-US" sz="2400" dirty="0"/>
              <a:t> </a:t>
            </a:r>
            <a:r>
              <a:rPr lang="en-US" sz="2400" dirty="0" err="1"/>
              <a:t>szlaki</a:t>
            </a:r>
            <a:endParaRPr lang="en-US" sz="2400" dirty="0"/>
          </a:p>
          <a:p>
            <a:r>
              <a:rPr lang="en-US" sz="2400" dirty="0"/>
              <a:t>LVL - </a:t>
            </a:r>
            <a:r>
              <a:rPr lang="en-US" sz="2400" dirty="0" err="1"/>
              <a:t>poziom</a:t>
            </a:r>
            <a:r>
              <a:rPr lang="en-US" sz="2400" dirty="0"/>
              <a:t> </a:t>
            </a:r>
            <a:r>
              <a:rPr lang="en-US" sz="2400" dirty="0" err="1"/>
              <a:t>trunosci</a:t>
            </a:r>
            <a:r>
              <a:rPr lang="en-US" sz="2400" dirty="0"/>
              <a:t> </a:t>
            </a:r>
            <a:endParaRPr lang="pl-PL" sz="2400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35367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22CFE17-8324-7778-49C5-DB7FECC99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Dane przechowywane w </a:t>
            </a:r>
            <a:r>
              <a:rPr lang="en-US" dirty="0" err="1"/>
              <a:t>tabelie</a:t>
            </a:r>
            <a:r>
              <a:rPr lang="en-US" dirty="0"/>
              <a:t> Caves</a:t>
            </a:r>
            <a:endParaRPr lang="pl-PL" dirty="0"/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8351217B-9F31-2E91-F519-DBFDEB9A75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61654" y="2057923"/>
            <a:ext cx="5134692" cy="3886742"/>
          </a:xfrm>
        </p:spPr>
      </p:pic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371236C3-265C-2AA5-79BC-0B78EFC024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5656" y="2057923"/>
            <a:ext cx="5181600" cy="4351338"/>
          </a:xfrm>
        </p:spPr>
        <p:txBody>
          <a:bodyPr/>
          <a:lstStyle/>
          <a:p>
            <a:r>
              <a:rPr lang="en-US" sz="2400" dirty="0" err="1"/>
              <a:t>Caves_id</a:t>
            </a:r>
            <a:r>
              <a:rPr lang="en-US" sz="2400" dirty="0"/>
              <a:t> - </a:t>
            </a:r>
            <a:r>
              <a:rPr lang="en-US" sz="2400" dirty="0" err="1"/>
              <a:t>Unikalny</a:t>
            </a:r>
            <a:r>
              <a:rPr lang="en-US" sz="2400" dirty="0"/>
              <a:t> </a:t>
            </a:r>
            <a:r>
              <a:rPr lang="en-US" sz="2400" dirty="0" err="1"/>
              <a:t>indeyfikator</a:t>
            </a:r>
            <a:r>
              <a:rPr lang="en-US" sz="2400" dirty="0"/>
              <a:t> </a:t>
            </a:r>
          </a:p>
          <a:p>
            <a:r>
              <a:rPr lang="en-US" sz="2400" dirty="0"/>
              <a:t>WKT - </a:t>
            </a:r>
            <a:r>
              <a:rPr lang="en-US" sz="2400" dirty="0" err="1"/>
              <a:t>punkty</a:t>
            </a:r>
            <a:r>
              <a:rPr lang="en-US" sz="2400" dirty="0"/>
              <a:t> </a:t>
            </a:r>
            <a:r>
              <a:rPr lang="en-US" sz="2400" dirty="0" err="1"/>
              <a:t>na</a:t>
            </a:r>
            <a:r>
              <a:rPr lang="en-US" sz="2400" dirty="0"/>
              <a:t> </a:t>
            </a:r>
            <a:r>
              <a:rPr lang="en-US" sz="2400" dirty="0" err="1"/>
              <a:t>mapie</a:t>
            </a:r>
            <a:r>
              <a:rPr lang="en-US" sz="2400" dirty="0"/>
              <a:t> </a:t>
            </a:r>
            <a:r>
              <a:rPr lang="en-US" sz="2400" dirty="0" err="1"/>
              <a:t>reprezentujace</a:t>
            </a:r>
            <a:r>
              <a:rPr lang="en-US" sz="2400" dirty="0"/>
              <a:t> </a:t>
            </a:r>
            <a:r>
              <a:rPr lang="en-US" sz="2400" dirty="0" err="1"/>
              <a:t>szlaki</a:t>
            </a:r>
            <a:endParaRPr lang="en-US" sz="2400" dirty="0"/>
          </a:p>
          <a:p>
            <a:r>
              <a:rPr lang="en-US" sz="2400" dirty="0"/>
              <a:t>Name – </a:t>
            </a:r>
            <a:r>
              <a:rPr lang="en-US" sz="2400" dirty="0" err="1"/>
              <a:t>polska</a:t>
            </a:r>
            <a:r>
              <a:rPr lang="en-US" sz="2400" dirty="0"/>
              <a:t> </a:t>
            </a:r>
            <a:r>
              <a:rPr lang="en-US" sz="2400" dirty="0" err="1"/>
              <a:t>nazwa</a:t>
            </a:r>
            <a:r>
              <a:rPr lang="en-US" sz="2400" dirty="0"/>
              <a:t> </a:t>
            </a:r>
            <a:r>
              <a:rPr lang="en-US" sz="2400" dirty="0" err="1"/>
              <a:t>jaskinii</a:t>
            </a:r>
            <a:r>
              <a:rPr lang="en-US" sz="2400" dirty="0"/>
              <a:t> </a:t>
            </a:r>
            <a:endParaRPr lang="pl-PL" sz="2400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85458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D9BE6-6FB7-1D3D-E76D-7871333A3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F0358A9-2961-146A-8BA5-C40E1A1AA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Dane przechowywane w </a:t>
            </a:r>
            <a:r>
              <a:rPr lang="en-US" dirty="0" err="1"/>
              <a:t>tabelie</a:t>
            </a:r>
            <a:r>
              <a:rPr lang="en-US" dirty="0"/>
              <a:t> Peaks</a:t>
            </a:r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5B38E423-5754-4BBA-0B8C-88C60A65D4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526296"/>
            <a:ext cx="5181600" cy="4351338"/>
          </a:xfrm>
        </p:spPr>
        <p:txBody>
          <a:bodyPr/>
          <a:lstStyle/>
          <a:p>
            <a:r>
              <a:rPr lang="en-US" sz="2400" dirty="0" err="1"/>
              <a:t>Peaks_id</a:t>
            </a:r>
            <a:r>
              <a:rPr lang="en-US" sz="2400" dirty="0"/>
              <a:t> - </a:t>
            </a:r>
            <a:r>
              <a:rPr lang="en-US" sz="2400" dirty="0" err="1"/>
              <a:t>Unikalny</a:t>
            </a:r>
            <a:r>
              <a:rPr lang="en-US" sz="2400" dirty="0"/>
              <a:t> </a:t>
            </a:r>
            <a:r>
              <a:rPr lang="en-US" sz="2400" dirty="0" err="1"/>
              <a:t>indeyfikator</a:t>
            </a:r>
            <a:r>
              <a:rPr lang="en-US" sz="2400" dirty="0"/>
              <a:t> </a:t>
            </a:r>
          </a:p>
          <a:p>
            <a:r>
              <a:rPr lang="en-US" sz="2400" dirty="0"/>
              <a:t>WKT - </a:t>
            </a:r>
            <a:r>
              <a:rPr lang="en-US" sz="2400" dirty="0" err="1"/>
              <a:t>punkty</a:t>
            </a:r>
            <a:r>
              <a:rPr lang="en-US" sz="2400" dirty="0"/>
              <a:t> </a:t>
            </a:r>
            <a:r>
              <a:rPr lang="en-US" sz="2400" dirty="0" err="1"/>
              <a:t>na</a:t>
            </a:r>
            <a:r>
              <a:rPr lang="en-US" sz="2400" dirty="0"/>
              <a:t> </a:t>
            </a:r>
            <a:r>
              <a:rPr lang="en-US" sz="2400" dirty="0" err="1"/>
              <a:t>mapie</a:t>
            </a:r>
            <a:r>
              <a:rPr lang="en-US" sz="2400" dirty="0"/>
              <a:t> </a:t>
            </a:r>
            <a:r>
              <a:rPr lang="en-US" sz="2400" dirty="0" err="1"/>
              <a:t>reprezentujace</a:t>
            </a:r>
            <a:r>
              <a:rPr lang="en-US" sz="2400" dirty="0"/>
              <a:t> </a:t>
            </a:r>
            <a:r>
              <a:rPr lang="en-US" sz="2400" dirty="0" err="1"/>
              <a:t>szlaki</a:t>
            </a:r>
            <a:endParaRPr lang="en-US" sz="2400" dirty="0"/>
          </a:p>
          <a:p>
            <a:r>
              <a:rPr lang="en-US" sz="2400" dirty="0" err="1"/>
              <a:t>Name:pl</a:t>
            </a:r>
            <a:r>
              <a:rPr lang="en-US" sz="2400" dirty="0"/>
              <a:t> - </a:t>
            </a:r>
            <a:r>
              <a:rPr lang="en-US" sz="2400" dirty="0" err="1"/>
              <a:t>polska</a:t>
            </a:r>
            <a:r>
              <a:rPr lang="en-US" sz="2400" dirty="0"/>
              <a:t> </a:t>
            </a:r>
            <a:r>
              <a:rPr lang="en-US" sz="2400" dirty="0" err="1"/>
              <a:t>nazwa</a:t>
            </a:r>
            <a:r>
              <a:rPr lang="en-US" sz="2400" dirty="0"/>
              <a:t> </a:t>
            </a:r>
            <a:r>
              <a:rPr lang="en-US" sz="2400" dirty="0" err="1"/>
              <a:t>szczytu</a:t>
            </a:r>
            <a:endParaRPr lang="en-US" sz="2400" dirty="0"/>
          </a:p>
          <a:p>
            <a:r>
              <a:rPr lang="en-US" sz="2400" dirty="0"/>
              <a:t>Ele – </a:t>
            </a:r>
            <a:r>
              <a:rPr lang="en-US" sz="2400" dirty="0" err="1"/>
              <a:t>wysokosc</a:t>
            </a:r>
            <a:r>
              <a:rPr lang="en-US" sz="2400" dirty="0"/>
              <a:t> </a:t>
            </a:r>
            <a:r>
              <a:rPr lang="en-US" sz="2400" dirty="0" err="1"/>
              <a:t>szczytu</a:t>
            </a:r>
            <a:r>
              <a:rPr lang="en-US" sz="2400" dirty="0"/>
              <a:t> </a:t>
            </a:r>
            <a:endParaRPr lang="pl-PL" sz="2400" dirty="0"/>
          </a:p>
          <a:p>
            <a:endParaRPr lang="pl-PL" dirty="0"/>
          </a:p>
        </p:txBody>
      </p:sp>
      <p:pic>
        <p:nvPicPr>
          <p:cNvPr id="10" name="Symbol zastępczy zawartości 9">
            <a:extLst>
              <a:ext uri="{FF2B5EF4-FFF2-40B4-BE49-F238E27FC236}">
                <a16:creationId xmlns:a16="http://schemas.microsoft.com/office/drawing/2014/main" id="{2CB763C6-BA23-4DE4-0DF9-ED80E60A51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26296"/>
            <a:ext cx="5181600" cy="2949996"/>
          </a:xfrm>
        </p:spPr>
      </p:pic>
    </p:spTree>
    <p:extLst>
      <p:ext uri="{BB962C8B-B14F-4D97-AF65-F5344CB8AC3E}">
        <p14:creationId xmlns:p14="http://schemas.microsoft.com/office/powerpoint/2010/main" val="4286653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29D6A2-7F8A-1525-A39D-681D0EB77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Kwerendy (1-2 slajdy – 2-4 kwerend)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DDA9D7A8-405E-4101-5C05-023B7AFB7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dirty="0"/>
              <a:t>W tym przypadku zapytanie składa się z (CTE).</a:t>
            </a:r>
            <a:endParaRPr lang="en-US" sz="2000" dirty="0"/>
          </a:p>
          <a:p>
            <a:pPr marL="0" indent="0">
              <a:buNone/>
            </a:pPr>
            <a:r>
              <a:rPr lang="pl-PL" sz="2000" dirty="0"/>
              <a:t>Pierwsze CTE to </a:t>
            </a:r>
            <a:r>
              <a:rPr lang="pl-PL" sz="2000" dirty="0" err="1"/>
              <a:t>areas</a:t>
            </a:r>
            <a:r>
              <a:rPr lang="pl-PL" sz="2000" dirty="0"/>
              <a:t> AS (...). Całe jego ciało (SELECT) zawarte jest przed przecinkiem. </a:t>
            </a:r>
            <a:endParaRPr lang="en-US" sz="2000" dirty="0"/>
          </a:p>
          <a:p>
            <a:pPr marL="0" indent="0">
              <a:buNone/>
            </a:pPr>
            <a:r>
              <a:rPr lang="pl-PL" sz="2000" dirty="0"/>
              <a:t>Potem możemy odwołać się do tego CTE w części FROM głównego </a:t>
            </a:r>
            <a:r>
              <a:rPr lang="pl-PL" sz="2000" dirty="0" err="1"/>
              <a:t>zapytania.To</a:t>
            </a:r>
            <a:r>
              <a:rPr lang="pl-PL" sz="2000" dirty="0"/>
              <a:t> konkretne CTE zawiera dwa zapytania połączone klauzulą UNION, które liczą powierzchnię „</a:t>
            </a:r>
            <a:r>
              <a:rPr lang="pl-PL" sz="2000" dirty="0" err="1"/>
              <a:t>tat</a:t>
            </a:r>
            <a:r>
              <a:rPr lang="en-US" sz="2000" dirty="0"/>
              <a:t>r</a:t>
            </a:r>
            <a:r>
              <a:rPr lang="pl-PL" sz="2000" dirty="0"/>
              <a:t>” w Polsce i na Słowacji.</a:t>
            </a:r>
            <a:endParaRPr lang="en-US" sz="2000" dirty="0"/>
          </a:p>
          <a:p>
            <a:pPr marL="0" indent="0">
              <a:buNone/>
            </a:pPr>
            <a:r>
              <a:rPr lang="pl-PL" sz="2000" dirty="0"/>
              <a:t>Kolejne CTE to suma </a:t>
            </a:r>
            <a:r>
              <a:rPr lang="pl-PL" sz="2000" dirty="0" err="1"/>
              <a:t>wartości.Ostatnie</a:t>
            </a:r>
            <a:r>
              <a:rPr lang="pl-PL" sz="2000" dirty="0"/>
              <a:t> CTE to główne zapytanie, które oblicza procentowy udział poszczególnych wartości.</a:t>
            </a:r>
          </a:p>
        </p:txBody>
      </p:sp>
      <p:pic>
        <p:nvPicPr>
          <p:cNvPr id="9" name="Symbol zastępczy zawartości 8" descr="Obraz zawierający tekst, zrzut ekranu, oprogramowanie, Oprogramowanie multimedialne&#10;&#10;Zawartość wygenerowana przez AI może być niepoprawna.">
            <a:extLst>
              <a:ext uri="{FF2B5EF4-FFF2-40B4-BE49-F238E27FC236}">
                <a16:creationId xmlns:a16="http://schemas.microsoft.com/office/drawing/2014/main" id="{A94C87DD-2437-B9BB-3EDB-93C06E072B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582426"/>
            <a:ext cx="5181600" cy="283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285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21502-03A6-CC81-1B6F-139921434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3AD7127-1D54-4608-11E4-D304344EF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Kwerendy (1-2 slajdy – 2-4 kwerend)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CEC04C81-501F-5178-296D-83B1F15311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dirty="0"/>
              <a:t>Pierwsze dwa CTE – </a:t>
            </a:r>
            <a:r>
              <a:rPr lang="pl-PL" sz="2000" dirty="0" err="1"/>
              <a:t>path</a:t>
            </a:r>
            <a:r>
              <a:rPr lang="pl-PL" sz="2000" dirty="0"/>
              <a:t> i </a:t>
            </a:r>
            <a:r>
              <a:rPr lang="pl-PL" sz="2000" dirty="0" err="1"/>
              <a:t>peak</a:t>
            </a:r>
            <a:r>
              <a:rPr lang="pl-PL" sz="2000" dirty="0"/>
              <a:t> – służą do oczyszczenia danych z niepotrzebnych kolumn.</a:t>
            </a:r>
            <a:endParaRPr lang="en-US" sz="2000" dirty="0"/>
          </a:p>
          <a:p>
            <a:pPr marL="0" indent="0">
              <a:buNone/>
            </a:pPr>
            <a:r>
              <a:rPr lang="pl-PL" sz="2000" dirty="0"/>
              <a:t>Trzeci CTE – tworzy bufory przestrzenne: okręgi o promieniu 100 metrów, gdzie środkiem każdego okręgu jest współrzędna „piku”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pl-PL" sz="2000" dirty="0" err="1"/>
              <a:t>Dalej:hasPoint</a:t>
            </a:r>
            <a:r>
              <a:rPr lang="pl-PL" sz="2000" dirty="0"/>
              <a:t> sprawdza, które linie przecinają się z danym buforem – czyli czy jakaś linia znajduje się w promieniu 100 metrów od </a:t>
            </a:r>
            <a:r>
              <a:rPr lang="pl-PL" sz="2000" dirty="0" err="1"/>
              <a:t>piku.hasNoPoint</a:t>
            </a:r>
            <a:r>
              <a:rPr lang="pl-PL" sz="2000" dirty="0"/>
              <a:t> identyfikuje te piki, które nie mają żadnej przecinającej się linii.</a:t>
            </a:r>
            <a:endParaRPr lang="en-US" sz="2000" dirty="0"/>
          </a:p>
          <a:p>
            <a:pPr marL="0" indent="0">
              <a:buNone/>
            </a:pPr>
            <a:r>
              <a:rPr lang="pl-PL" sz="2000" dirty="0"/>
              <a:t>Na końcu następuje połączenie wyników, żeby zbudować tabelę </a:t>
            </a:r>
            <a:r>
              <a:rPr lang="pl-PL" sz="2000" dirty="0" err="1"/>
              <a:t>points_of_lines</a:t>
            </a:r>
            <a:r>
              <a:rPr lang="pl-PL" sz="2000" dirty="0"/>
              <a:t>, która jest tabelą pośrednią do relacji wiele-do-wielu między punktami (</a:t>
            </a:r>
            <a:r>
              <a:rPr lang="pl-PL" sz="2000" dirty="0" err="1"/>
              <a:t>peak</a:t>
            </a:r>
            <a:r>
              <a:rPr lang="pl-PL" sz="2000" dirty="0"/>
              <a:t>) i liniami (</a:t>
            </a:r>
            <a:r>
              <a:rPr lang="pl-PL" sz="2000" dirty="0" err="1"/>
              <a:t>path</a:t>
            </a:r>
            <a:r>
              <a:rPr lang="pl-PL" sz="2000" dirty="0"/>
              <a:t>).</a:t>
            </a:r>
          </a:p>
        </p:txBody>
      </p:sp>
      <p:pic>
        <p:nvPicPr>
          <p:cNvPr id="7" name="Symbol zastępczy zawartości 6" descr="Obraz zawierający tekst, zrzut ekranu, oprogramowanie, Oprogramowanie multimedialne&#10;&#10;Zawartość wygenerowana przez AI może być niepoprawna.">
            <a:extLst>
              <a:ext uri="{FF2B5EF4-FFF2-40B4-BE49-F238E27FC236}">
                <a16:creationId xmlns:a16="http://schemas.microsoft.com/office/drawing/2014/main" id="{93DFA8B3-E05C-7737-28F6-C70C017FE3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529801"/>
            <a:ext cx="5181600" cy="2942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304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06A2599-B31B-DB75-7CA6-4CE7ECA57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Formularz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8981EAA2-9C6F-62C4-61AB-955FB04F6F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16153" y="1574198"/>
            <a:ext cx="3742765" cy="4351338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400" dirty="0"/>
              <a:t>Możemy wyszukiwać </a:t>
            </a:r>
            <a:r>
              <a:rPr lang="en-US" sz="2400" dirty="0" err="1"/>
              <a:t>szczyty</a:t>
            </a:r>
            <a:r>
              <a:rPr lang="pl-PL" sz="2400" dirty="0"/>
              <a:t> poprzez wpisanie części nazwy</a:t>
            </a:r>
            <a:r>
              <a:rPr lang="en-US" sz="2400" dirty="0"/>
              <a:t> </a:t>
            </a:r>
            <a:r>
              <a:rPr lang="pl-PL" sz="2400" dirty="0"/>
              <a:t> </a:t>
            </a:r>
            <a:r>
              <a:rPr lang="en-US" sz="2400" dirty="0" err="1"/>
              <a:t>oraz</a:t>
            </a:r>
            <a:r>
              <a:rPr lang="pl-PL" sz="2400" dirty="0"/>
              <a:t> użytkownik ma możliwość wyszukiwania ścieżek na wybranym </a:t>
            </a:r>
            <a:r>
              <a:rPr lang="en-US" sz="2400" dirty="0" err="1"/>
              <a:t>szczycie</a:t>
            </a:r>
            <a:r>
              <a:rPr lang="pl-PL" sz="2400" dirty="0"/>
              <a:t>.</a:t>
            </a:r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2F621A36-4EAB-B784-8A52-AA6C310313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199" y="1574198"/>
            <a:ext cx="7095565" cy="3822977"/>
          </a:xfrm>
        </p:spPr>
      </p:pic>
    </p:spTree>
    <p:extLst>
      <p:ext uri="{BB962C8B-B14F-4D97-AF65-F5344CB8AC3E}">
        <p14:creationId xmlns:p14="http://schemas.microsoft.com/office/powerpoint/2010/main" val="3800418862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741</Words>
  <Application>Microsoft Office PowerPoint</Application>
  <PresentationFormat>Panoramiczny</PresentationFormat>
  <Paragraphs>60</Paragraphs>
  <Slides>15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Motyw pakietu Office</vt:lpstr>
      <vt:lpstr>Tatrzański park narodowy</vt:lpstr>
      <vt:lpstr>Projekt - Tatrzański park narodowy</vt:lpstr>
      <vt:lpstr>Diagram Encji – krótkie omówienie encji</vt:lpstr>
      <vt:lpstr>Dane przechowywane w tabelie Path</vt:lpstr>
      <vt:lpstr>Dane przechowywane w tabelie Caves</vt:lpstr>
      <vt:lpstr>Dane przechowywane w tabelie Peaks</vt:lpstr>
      <vt:lpstr>Kwerendy (1-2 slajdy – 2-4 kwerend)</vt:lpstr>
      <vt:lpstr>Kwerendy (1-2 slajdy – 2-4 kwerend)</vt:lpstr>
      <vt:lpstr>Formularz</vt:lpstr>
      <vt:lpstr>Wizualizacja 1</vt:lpstr>
      <vt:lpstr>Wizualizacja 2</vt:lpstr>
      <vt:lpstr>Wizualizacja 3</vt:lpstr>
      <vt:lpstr>Wizualizacja 4</vt:lpstr>
      <vt:lpstr>Możliwości rozwoju systemu</vt:lpstr>
      <vt:lpstr>Dziękuję bardzo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Elementy składowe prezentacji:</dc:title>
  <dc:creator>Rafał Bieńkowski</dc:creator>
  <cp:lastModifiedBy>Viktor Pynylo</cp:lastModifiedBy>
  <cp:revision>5</cp:revision>
  <dcterms:created xsi:type="dcterms:W3CDTF">2022-06-02T09:18:59Z</dcterms:created>
  <dcterms:modified xsi:type="dcterms:W3CDTF">2025-06-11T19:42:33Z</dcterms:modified>
</cp:coreProperties>
</file>